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19" r:id="rId2"/>
  </p:sldIdLst>
  <p:sldSz cx="12192000" cy="6858000"/>
  <p:notesSz cx="6797675" cy="9928225"/>
  <p:embeddedFontLst>
    <p:embeddedFont>
      <p:font typeface="Bebas Neue Regular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ra Pro" panose="00000500000000000000" pitchFamily="2" charset="0"/>
      <p:regular r:id="rId10"/>
      <p:bold r:id="rId11"/>
      <p:italic r:id="rId12"/>
      <p:boldItalic r:id="rId13"/>
    </p:embeddedFont>
    <p:embeddedFont>
      <p:font typeface="Bebas Neue Bold" panose="020B0606020202050201" pitchFamily="34" charset="-52"/>
      <p:bold r:id="rId14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0BB"/>
    <a:srgbClr val="ED6698"/>
    <a:srgbClr val="00A44A"/>
    <a:srgbClr val="868686"/>
    <a:srgbClr val="3494BA"/>
    <a:srgbClr val="F5F5F5"/>
    <a:srgbClr val="3F3E40"/>
    <a:srgbClr val="185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85802" autoAdjust="0"/>
  </p:normalViewPr>
  <p:slideViewPr>
    <p:cSldViewPr>
      <p:cViewPr varScale="1">
        <p:scale>
          <a:sx n="100" d="100"/>
          <a:sy n="100" d="100"/>
        </p:scale>
        <p:origin x="954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33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6" cy="497839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45" y="0"/>
            <a:ext cx="2946345" cy="497839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A2B91612-7FD2-4152-AC31-D3CBED71C405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388"/>
            <a:ext cx="2946346" cy="497839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45" y="9430388"/>
            <a:ext cx="2946345" cy="497839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8E96330E-7134-401E-8CFE-D6FBDDF2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16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5659" cy="498711"/>
          </a:xfrm>
          <a:prstGeom prst="rect">
            <a:avLst/>
          </a:prstGeom>
        </p:spPr>
        <p:txBody>
          <a:bodyPr vert="horz" lIns="80241" tIns="40122" rIns="80241" bIns="40122" rtlCol="0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51" y="2"/>
            <a:ext cx="2945659" cy="498711"/>
          </a:xfrm>
          <a:prstGeom prst="rect">
            <a:avLst/>
          </a:prstGeom>
        </p:spPr>
        <p:txBody>
          <a:bodyPr vert="horz" lIns="80241" tIns="40122" rIns="80241" bIns="40122" rtlCol="0"/>
          <a:lstStyle>
            <a:lvl1pPr algn="r">
              <a:defRPr sz="1000"/>
            </a:lvl1pPr>
          </a:lstStyle>
          <a:p>
            <a:fld id="{A5A84E1F-71DE-4147-B0F8-A4046312C797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41" tIns="40122" rIns="80241" bIns="401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5"/>
            <a:ext cx="5438140" cy="3909237"/>
          </a:xfrm>
          <a:prstGeom prst="rect">
            <a:avLst/>
          </a:prstGeom>
        </p:spPr>
        <p:txBody>
          <a:bodyPr vert="horz" lIns="80241" tIns="40122" rIns="80241" bIns="401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9522"/>
            <a:ext cx="2945659" cy="498709"/>
          </a:xfrm>
          <a:prstGeom prst="rect">
            <a:avLst/>
          </a:prstGeom>
        </p:spPr>
        <p:txBody>
          <a:bodyPr vert="horz" lIns="80241" tIns="40122" rIns="80241" bIns="40122" rtlCol="0" anchor="b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51" y="9429522"/>
            <a:ext cx="2945659" cy="498709"/>
          </a:xfrm>
          <a:prstGeom prst="rect">
            <a:avLst/>
          </a:prstGeom>
        </p:spPr>
        <p:txBody>
          <a:bodyPr vert="horz" lIns="80241" tIns="40122" rIns="80241" bIns="40122" rtlCol="0" anchor="b"/>
          <a:lstStyle>
            <a:lvl1pPr algn="r">
              <a:defRPr sz="1000"/>
            </a:lvl1pPr>
          </a:lstStyle>
          <a:p>
            <a:fld id="{795532D1-FC91-461A-8178-23409B48F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108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532D1-FC91-461A-8178-23409B48F722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2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975" y="209425"/>
            <a:ext cx="6278880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748" y="1983148"/>
            <a:ext cx="5994400" cy="2470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80998" y="6440216"/>
            <a:ext cx="159384" cy="21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gi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3882366" y="1066564"/>
            <a:ext cx="4758422" cy="57555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object 5"/>
          <p:cNvGrpSpPr/>
          <p:nvPr/>
        </p:nvGrpSpPr>
        <p:grpSpPr>
          <a:xfrm>
            <a:off x="11140956" y="132326"/>
            <a:ext cx="826320" cy="920168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12032616" y="6569305"/>
            <a:ext cx="159384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1</a:t>
            </a:fld>
            <a:endParaRPr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8340" y="1330565"/>
            <a:ext cx="2513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era Pro" pitchFamily="2" charset="0"/>
              </a:rPr>
              <a:t>ПОДАТЬ ЗАЯВЛЕНИЕ</a:t>
            </a:r>
            <a:endParaRPr lang="ru-RU" b="1" dirty="0">
              <a:solidFill>
                <a:srgbClr val="00B050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88340" y="1173248"/>
            <a:ext cx="720000" cy="720000"/>
            <a:chOff x="442050" y="1476404"/>
            <a:chExt cx="720000" cy="720000"/>
          </a:xfrm>
          <a:solidFill>
            <a:srgbClr val="00B050"/>
          </a:solidFill>
        </p:grpSpPr>
        <p:sp>
          <p:nvSpPr>
            <p:cNvPr id="31" name="Овал 30"/>
            <p:cNvSpPr/>
            <p:nvPr/>
          </p:nvSpPr>
          <p:spPr>
            <a:xfrm>
              <a:off x="442050" y="1476404"/>
              <a:ext cx="720000" cy="720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17544" y="1513238"/>
              <a:ext cx="369012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  <a:latin typeface="Cera Pro" pitchFamily="2" charset="0"/>
                </a:rPr>
                <a:t>1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225114" y="4940419"/>
            <a:ext cx="1199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era Pro" pitchFamily="2" charset="0"/>
              </a:rPr>
              <a:t>/</a:t>
            </a:r>
            <a:r>
              <a:rPr lang="ru-RU" sz="2400" dirty="0">
                <a:solidFill>
                  <a:schemeClr val="tx1"/>
                </a:solidFill>
                <a:latin typeface="Cera Pro" pitchFamily="2" charset="0"/>
              </a:rPr>
              <a:t>УСЗН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4018482" y="3908463"/>
            <a:ext cx="720000" cy="720000"/>
            <a:chOff x="442050" y="1476404"/>
            <a:chExt cx="720000" cy="720000"/>
          </a:xfrm>
        </p:grpSpPr>
        <p:sp>
          <p:nvSpPr>
            <p:cNvPr id="69" name="Овал 68"/>
            <p:cNvSpPr/>
            <p:nvPr/>
          </p:nvSpPr>
          <p:spPr>
            <a:xfrm>
              <a:off x="442050" y="1476404"/>
              <a:ext cx="720000" cy="72000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75065" y="1513238"/>
              <a:ext cx="4539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Cera Pro" pitchFamily="2" charset="0"/>
                </a:rPr>
                <a:t>2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4329885" y="3733350"/>
            <a:ext cx="43779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4E80BB"/>
                </a:solidFill>
                <a:latin typeface="Cera Pro" pitchFamily="2" charset="0"/>
              </a:rPr>
              <a:t>ОТРАБОТКА ЗАЯВЛЕНИЯ.</a:t>
            </a:r>
          </a:p>
          <a:p>
            <a:pPr algn="ctr"/>
            <a:r>
              <a:rPr lang="ru-RU" dirty="0" smtClean="0">
                <a:solidFill>
                  <a:srgbClr val="4E80BB"/>
                </a:solidFill>
                <a:latin typeface="Cera Pro" pitchFamily="2" charset="0"/>
              </a:rPr>
              <a:t>СБОР ДРУГИХ НЕОБХОДИМЫХ ДОКУМЕНТОВ БЕЗ УЧАСТИЯ ГРАЖДАНИНА</a:t>
            </a:r>
          </a:p>
          <a:p>
            <a:pPr algn="ctr"/>
            <a:endParaRPr lang="ru-RU" dirty="0" smtClean="0">
              <a:solidFill>
                <a:srgbClr val="4E80BB"/>
              </a:solidFill>
              <a:latin typeface="Cera Pro" pitchFamily="2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172904" y="4891491"/>
            <a:ext cx="46818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МЕЖВЕДОМСТВЕННОЕ ВЗАИМОДЕЙСТВИЕ: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СФР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, ЕЦП (ЕГИССО), ФНС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посредством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ЕГР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 ЗАГС, МВД, Миннауки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, </a:t>
            </a:r>
            <a:r>
              <a:rPr lang="ru-RU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Минобр</a:t>
            </a:r>
            <a:endParaRPr lang="ru-RU" dirty="0" smtClean="0">
              <a:solidFill>
                <a:prstClr val="black">
                  <a:lumMod val="50000"/>
                  <a:lumOff val="50000"/>
                </a:prstClr>
              </a:solidFill>
              <a:latin typeface="Cera Pro" pitchFamily="2" charset="0"/>
              <a:cs typeface="Bebas Neue Regular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8704341" y="1181353"/>
            <a:ext cx="720000" cy="720000"/>
            <a:chOff x="442050" y="1476404"/>
            <a:chExt cx="720000" cy="720000"/>
          </a:xfrm>
          <a:solidFill>
            <a:srgbClr val="00B050"/>
          </a:solidFill>
        </p:grpSpPr>
        <p:sp>
          <p:nvSpPr>
            <p:cNvPr id="75" name="Овал 74"/>
            <p:cNvSpPr/>
            <p:nvPr/>
          </p:nvSpPr>
          <p:spPr>
            <a:xfrm>
              <a:off x="442050" y="1476404"/>
              <a:ext cx="720000" cy="720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75065" y="1513238"/>
              <a:ext cx="453970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  <a:latin typeface="Cera Pro" pitchFamily="2" charset="0"/>
                </a:rPr>
                <a:t>3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9538306" y="1342357"/>
            <a:ext cx="2581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era Pro" pitchFamily="2" charset="0"/>
              </a:rPr>
              <a:t>ПОЛУЧИТЬ КОМПЕНСАЦИЮ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25" y="5445727"/>
            <a:ext cx="920875" cy="893953"/>
          </a:xfrm>
          <a:prstGeom prst="rect">
            <a:avLst/>
          </a:prstGeom>
          <a:ln>
            <a:noFill/>
          </a:ln>
        </p:spPr>
      </p:pic>
      <p:cxnSp>
        <p:nvCxnSpPr>
          <p:cNvPr id="55" name="Прямая соединительная линия 54"/>
          <p:cNvCxnSpPr/>
          <p:nvPr/>
        </p:nvCxnSpPr>
        <p:spPr>
          <a:xfrm>
            <a:off x="442050" y="1064644"/>
            <a:ext cx="11429141" cy="20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93488" y="6326745"/>
            <a:ext cx="1653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В электронном виде</a:t>
            </a:r>
            <a:endParaRPr lang="ru-RU" sz="14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1864875" y="6359013"/>
            <a:ext cx="192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Лично в УСЗН по месту жительства</a:t>
            </a:r>
            <a:endParaRPr lang="ru-RU" sz="1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876780" y="5737402"/>
            <a:ext cx="48846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dirty="0" smtClean="0">
                <a:solidFill>
                  <a:prstClr val="black"/>
                </a:solidFill>
                <a:latin typeface="Cera Pro" pitchFamily="2" charset="0"/>
              </a:rPr>
              <a:t>РЕШЕНИЕ О ПРЕДОСТАВЛЕНИИ КОМПЕНСАЦИИ ПРИНИМАЕТСЯ НЕ ПОЗДНЕЕ 2го РАБОЧЕГО ДНЯ СО ДНЯ ПОЛУЧЕНИЯ ВСЕХ НЕОБХОДИМЫХ ДОКУМЕНТОВ </a:t>
            </a:r>
            <a:endParaRPr lang="ru-RU" sz="2400" b="1" dirty="0">
              <a:solidFill>
                <a:srgbClr val="C00000"/>
              </a:solidFill>
              <a:latin typeface="Cera Pro" pitchFamily="2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85433" y="5327261"/>
            <a:ext cx="1210279" cy="1140778"/>
            <a:chOff x="197698" y="4912685"/>
            <a:chExt cx="1554902" cy="1485893"/>
          </a:xfrm>
        </p:grpSpPr>
        <p:pic>
          <p:nvPicPr>
            <p:cNvPr id="2050" name="Picture 2" descr="Социальный портал государственных и муниципальных услуг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667" b="97333" l="0" r="22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76"/>
            <a:stretch/>
          </p:blipFill>
          <p:spPr bwMode="auto">
            <a:xfrm>
              <a:off x="197698" y="4912685"/>
              <a:ext cx="1554902" cy="1485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/>
            <p:cNvSpPr/>
            <p:nvPr/>
          </p:nvSpPr>
          <p:spPr>
            <a:xfrm>
              <a:off x="381000" y="5010144"/>
              <a:ext cx="1271993" cy="1278090"/>
            </a:xfrm>
            <a:prstGeom prst="ellipse">
              <a:avLst/>
            </a:prstGeom>
            <a:noFill/>
            <a:ln w="76200">
              <a:solidFill>
                <a:srgbClr val="F5F5F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4869383"/>
            <a:ext cx="2367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era Pro" pitchFamily="2" charset="0"/>
              </a:rPr>
              <a:t>Официальный сайт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Cera Pro" pitchFamily="2" charset="0"/>
              </a:rPr>
              <a:t>министерства </a:t>
            </a:r>
            <a:endParaRPr lang="ru-RU" sz="1600" dirty="0">
              <a:solidFill>
                <a:schemeClr val="tx1"/>
              </a:solidFill>
              <a:latin typeface="Cera Pro" pitchFamily="2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51" y="3733350"/>
            <a:ext cx="2608778" cy="1329865"/>
          </a:xfrm>
          <a:prstGeom prst="rect">
            <a:avLst/>
          </a:prstGeom>
        </p:spPr>
      </p:pic>
      <p:sp>
        <p:nvSpPr>
          <p:cNvPr id="83" name="Прямоугольник 82"/>
          <p:cNvSpPr/>
          <p:nvPr/>
        </p:nvSpPr>
        <p:spPr>
          <a:xfrm>
            <a:off x="8625622" y="1936556"/>
            <a:ext cx="3566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НА СЧЕТ ПОЛУЧАТЕЛЯ (предоставить реквизиты счета)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844416" y="5948583"/>
            <a:ext cx="3148442" cy="8148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Picture 2" descr="http://qrcoder.ru/code/?https%3A%2F%2Fnews-minsocdem.samregion.ru%2Finstitutions%2F1879&amp;4&amp;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71" y="5985501"/>
            <a:ext cx="777903" cy="77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Прямоугольник 86"/>
          <p:cNvSpPr/>
          <p:nvPr/>
        </p:nvSpPr>
        <p:spPr>
          <a:xfrm>
            <a:off x="9574874" y="6189786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- КОНТАКТЫ ГУСЗН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023708" y="1097951"/>
            <a:ext cx="494212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НЕОБХОДИМЫЕ ДОКУМЕНТЫ </a:t>
            </a:r>
          </a:p>
          <a:p>
            <a:pPr algn="l"/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которые предоставляются заявителем самостоятельно в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течение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5 рабочих дней:</a:t>
            </a:r>
            <a:endParaRPr lang="ru-RU" sz="1600" dirty="0" smtClean="0">
              <a:solidFill>
                <a:prstClr val="black">
                  <a:lumMod val="50000"/>
                  <a:lumOff val="50000"/>
                </a:prstClr>
              </a:solidFill>
              <a:latin typeface="Cera Pro" pitchFamily="2" charset="0"/>
              <a:cs typeface="Bebas Neue Regular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ra Pro" pitchFamily="2" charset="0"/>
                <a:cs typeface="Bebas Neue Regular" charset="0"/>
              </a:rPr>
              <a:t>заявление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паспорт (при личном обращении)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документы удостоверяющие личность ребенка (свидетельство о рождении, паспорт) 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с</a:t>
            </a: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ведения об обучении ребенка (справка, договор, платежные документы) </a:t>
            </a:r>
          </a:p>
        </p:txBody>
      </p:sp>
      <p:sp>
        <p:nvSpPr>
          <p:cNvPr id="72" name="object 34"/>
          <p:cNvSpPr txBox="1"/>
          <p:nvPr/>
        </p:nvSpPr>
        <p:spPr>
          <a:xfrm>
            <a:off x="489582" y="114941"/>
            <a:ext cx="9559150" cy="91114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R="5080" algn="l">
              <a:lnSpc>
                <a:spcPts val="3400"/>
              </a:lnSpc>
            </a:pPr>
            <a:r>
              <a:rPr lang="ru-RU" sz="2400" b="1" dirty="0" smtClean="0">
                <a:solidFill>
                  <a:srgbClr val="0B68A0"/>
                </a:solidFill>
                <a:latin typeface="Bebas Neue Bold"/>
                <a:cs typeface="Bebas Neue Bold"/>
              </a:rPr>
              <a:t>Компенсация стоимости обучения в организациях среднего профессионального образования и высшего образования одного из детей многодетной семьи</a:t>
            </a:r>
            <a:endParaRPr lang="ru-RU" sz="2400" b="1" dirty="0">
              <a:solidFill>
                <a:srgbClr val="0B68A0"/>
              </a:solidFill>
              <a:latin typeface="Bebas Neue Bold"/>
              <a:cs typeface="Bebas Neue Bold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8774812" y="2538237"/>
            <a:ext cx="3321600" cy="9957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8814140" y="2564556"/>
            <a:ext cx="3271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ra Pro" pitchFamily="2" charset="0"/>
              </a:rPr>
              <a:t>50% </a:t>
            </a:r>
            <a:r>
              <a:rPr lang="ru-RU" sz="1600" b="1" dirty="0" smtClean="0">
                <a:solidFill>
                  <a:srgbClr val="C00000"/>
                </a:solidFill>
                <a:latin typeface="Cera Pro" pitchFamily="2" charset="0"/>
              </a:rPr>
              <a:t>ФАКТИЧЕСКИ ПРОИЗВЕДЕННОЙ ОПЛАТЫ СТОИМОСТИ ОБУЧЕНИЯ </a:t>
            </a:r>
            <a:endParaRPr lang="ru-RU" sz="1600" b="1" dirty="0">
              <a:solidFill>
                <a:srgbClr val="C00000"/>
              </a:solidFill>
              <a:latin typeface="Cera Pro" pitchFamily="2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21833" y="2104673"/>
            <a:ext cx="38105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Один из родителей или сам ребенок, с которым заключен договор на получение ребенком из многодетной семьи платных образовательных услуг по очной форме обучения</a:t>
            </a:r>
            <a:endParaRPr lang="ru-RU" sz="1300" dirty="0" smtClean="0">
              <a:solidFill>
                <a:prstClr val="black">
                  <a:lumMod val="50000"/>
                  <a:lumOff val="50000"/>
                </a:prstClr>
              </a:solidFill>
              <a:latin typeface="Cera Pro" pitchFamily="2" charset="0"/>
              <a:cs typeface="Bebas Neue Regular" charset="0"/>
            </a:endParaRPr>
          </a:p>
        </p:txBody>
      </p:sp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851" y="3741012"/>
            <a:ext cx="2830160" cy="204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1227957" y="1552812"/>
            <a:ext cx="3101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с 1.09.2025 </a:t>
            </a: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по 31.12.2025 </a:t>
            </a:r>
          </a:p>
          <a:p>
            <a:pPr algn="l"/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за учебный год 2024/2025</a:t>
            </a:r>
          </a:p>
        </p:txBody>
      </p:sp>
    </p:spTree>
    <p:extLst>
      <p:ext uri="{BB962C8B-B14F-4D97-AF65-F5344CB8AC3E}">
        <p14:creationId xmlns:p14="http://schemas.microsoft.com/office/powerpoint/2010/main" val="31939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3895</TotalTime>
  <Words>176</Words>
  <Application>Microsoft Office PowerPoint</Application>
  <PresentationFormat>Широкоэкранный</PresentationFormat>
  <Paragraphs>29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Bebas Neue Regular</vt:lpstr>
      <vt:lpstr>Calibri</vt:lpstr>
      <vt:lpstr>Cera Pro</vt:lpstr>
      <vt:lpstr>Bebas Neue Bold</vt:lpstr>
      <vt:lpstr>Arial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1</dc:title>
  <dc:creator>Оганян А.А.</dc:creator>
  <cp:lastModifiedBy>Саранцева Екатерина Валентиновна</cp:lastModifiedBy>
  <cp:revision>326</cp:revision>
  <cp:lastPrinted>2025-04-22T06:58:36Z</cp:lastPrinted>
  <dcterms:created xsi:type="dcterms:W3CDTF">2023-08-02T04:59:17Z</dcterms:created>
  <dcterms:modified xsi:type="dcterms:W3CDTF">2025-04-22T07:37:17Z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2023-08-02T00:00:00Z</vt:filetime>
  </property>
  <property fmtid="{D5CDD505-2E9C-101B-9397-08002B2CF9AE}" pid="3" name="Creator">
    <vt:lpwstr>Adobe Illustrator 26.5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2023-08-02T00:00:00Z</vt:filetime>
  </property>
  <property fmtid="{D5CDD505-2E9C-101B-9397-08002B2CF9AE}" pid="6" name="Producer">
    <vt:lpwstr>Adobe PDF library 16.07</vt:lpwstr>
  </property>
</Properties>
</file>